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2522" r:id="rId8"/>
    <p:sldId id="1928" r:id="rId9"/>
    <p:sldId id="2344" r:id="rId10"/>
    <p:sldId id="2523" r:id="rId11"/>
    <p:sldId id="2524" r:id="rId12"/>
    <p:sldId id="2525" r:id="rId13"/>
    <p:sldId id="2388" r:id="rId14"/>
    <p:sldId id="2526" r:id="rId15"/>
    <p:sldId id="2527" r:id="rId16"/>
    <p:sldId id="2528" r:id="rId17"/>
    <p:sldId id="2529" r:id="rId18"/>
    <p:sldId id="2340" r:id="rId19"/>
    <p:sldId id="2391" r:id="rId20"/>
    <p:sldId id="2530" r:id="rId21"/>
    <p:sldId id="2531" r:id="rId22"/>
    <p:sldId id="2532" r:id="rId23"/>
    <p:sldId id="2320" r:id="rId24"/>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45C5"/>
    <a:srgbClr val="44546A"/>
    <a:srgbClr val="1D9A78"/>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9.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（四）有限责任公司</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1130935" y="1623695"/>
            <a:ext cx="4802505" cy="3610610"/>
          </a:xfrm>
          <a:prstGeom prst="rect">
            <a:avLst/>
          </a:prstGeom>
        </p:spPr>
        <p:txBody>
          <a:bodyPr wrap="square">
            <a:spAutoFit/>
          </a:bodyPr>
          <a:lstStyle/>
          <a:p>
            <a:pPr lvl="0" indent="406400" algn="just" fontAlgn="auto">
              <a:lnSpc>
                <a:spcPct val="130000"/>
              </a:lnSpc>
              <a:spcBef>
                <a:spcPts val="0"/>
              </a:spcBef>
              <a:spcAft>
                <a:spcPts val="0"/>
              </a:spcAft>
              <a:defRPr/>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有限责任公司是指股东以其出资额为限对公司承担责任，公司以其全部资产对公司的债务承担责任的法人企业。</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06400" algn="just" fontAlgn="auto">
              <a:lnSpc>
                <a:spcPct val="130000"/>
              </a:lnSpc>
              <a:spcBef>
                <a:spcPts val="0"/>
              </a:spcBef>
              <a:spcAft>
                <a:spcPts val="0"/>
              </a:spcAft>
              <a:defRPr/>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股份有限公司由于注册资本要求较高，且需经省级政府部门的批准，不为一般的创业者所采用。合伙或个人独资公司因创业者需承担无限责任，选择这两种企业形式的也较少。有限责任公司内部的法律关系界定得比较清楚，规范起来也相对容易，企业以注册资本对外承担责任，投资者不负连带责任。因此，有限责任公司是绝大多数创业者所乐于采用的组织形式。</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2"/>
          <p:cNvSpPr txBox="1"/>
          <p:nvPr/>
        </p:nvSpPr>
        <p:spPr>
          <a:xfrm>
            <a:off x="7037070" y="1214120"/>
            <a:ext cx="3119755" cy="2100580"/>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Picture Placeholder 4"/>
          <p:cNvSpPr txBox="1"/>
          <p:nvPr/>
        </p:nvSpPr>
        <p:spPr>
          <a:xfrm>
            <a:off x="7028180" y="3399790"/>
            <a:ext cx="3129280" cy="248475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注册登记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75970" y="2122170"/>
            <a:ext cx="11158220" cy="3415030"/>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（1）填写《企业名称核准登记表》、工商局买表；</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（2）全体投资人签署的《商事主体名称预先核准申请书》；</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（3）全体投资人签署的《指定代表或者共同委托代理人的证明》及指定代表或者共同委托代理人的身份证件复印件；</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（4）应标明指定代表或者共同委托代理人的权限、授权期限；</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（5）投资者的资格证明或者自然人的身份证明；</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（6）法律、法规、规章规定应当提交的其他有关文件；</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（7）确定公司注册资本（认缴制，不需要验资），约定认缴期限30 年；</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（8）确立公司经营范围，查询经营范围入口；</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（9）五个工作日市工商局终审领取《名称预先核准通知书》。</a:t>
            </a:r>
            <a:endParaRPr lang="zh-CN" altLang="en-US" sz="1600"/>
          </a:p>
        </p:txBody>
      </p:sp>
      <p:sp>
        <p:nvSpPr>
          <p:cNvPr id="3" name="文本框 2"/>
          <p:cNvSpPr txBox="1"/>
          <p:nvPr/>
        </p:nvSpPr>
        <p:spPr>
          <a:xfrm>
            <a:off x="1088390" y="136779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（一）公司核名</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976755"/>
            <a:ext cx="12192000" cy="370586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注册登记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5850" y="2390140"/>
            <a:ext cx="10019665" cy="1938020"/>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需要准备的材料有：公司法定代表人签署的《公司设立登记申请书》；董事会签署的《指定代表或者共同委托代理人的证明》；由发起人签署或由会议主持人和出席会议的董事签字的股东大会或者创立大会会议记录（募集设立的提交）；全体发起人签署或者全体董事签字的公司章程；自然人身份证件复印件；董事、监事和经理的任职文件及身份证件复印件；法定代表人任职文件及身份证件复印件；住所使用证明；《企业名称预先核准通知书》。</a:t>
            </a:r>
            <a:endParaRPr lang="zh-CN" altLang="en-US" sz="1600"/>
          </a:p>
        </p:txBody>
      </p:sp>
      <p:sp>
        <p:nvSpPr>
          <p:cNvPr id="3" name="文本框 2"/>
          <p:cNvSpPr txBox="1"/>
          <p:nvPr/>
        </p:nvSpPr>
        <p:spPr>
          <a:xfrm>
            <a:off x="1088390" y="136779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（二）办理工商营业执照</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976755"/>
            <a:ext cx="12192000" cy="370586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注册登记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5850" y="2390140"/>
            <a:ext cx="10019665" cy="1198880"/>
          </a:xfrm>
          <a:prstGeom prst="rect">
            <a:avLst/>
          </a:prstGeom>
          <a:noFill/>
        </p:spPr>
        <p:txBody>
          <a:bodyPr wrap="square" rtlCol="0" anchor="t">
            <a:spAutoFit/>
          </a:bodyPr>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需要准备的材料有：营业执照副本原件及复印件；法人身份证原件及复印件； 委托人身份证原件及复印件。</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需要篆刻的印章有：企业公章；企业财务章；企业法定代表人个人印鉴。</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之后在办理其他相关程序时，一定要带企业篆刻的公章、财务章、法人个人印鉴。</a:t>
            </a:r>
            <a:endParaRPr lang="zh-CN" altLang="en-US" sz="1600"/>
          </a:p>
        </p:txBody>
      </p:sp>
      <p:sp>
        <p:nvSpPr>
          <p:cNvPr id="3" name="文本框 2"/>
          <p:cNvSpPr txBox="1"/>
          <p:nvPr/>
        </p:nvSpPr>
        <p:spPr>
          <a:xfrm>
            <a:off x="1088390" y="136779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（三）篆刻公司印章</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976755"/>
            <a:ext cx="12192000" cy="370586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注册登记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5850" y="2390140"/>
            <a:ext cx="10019665" cy="2676525"/>
          </a:xfrm>
          <a:prstGeom prst="rect">
            <a:avLst/>
          </a:prstGeom>
          <a:noFill/>
        </p:spPr>
        <p:txBody>
          <a:bodyPr wrap="square" rtlCol="0" anchor="t">
            <a:spAutoFit/>
          </a:bodyPr>
          <a:p>
            <a:pPr indent="0" fontAlgn="auto">
              <a:lnSpc>
                <a:spcPct val="15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（四）银行开设公司基本户</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需要准备的材料有：企业营业执照副本原件及复印件；公章、法人章、财务章；签订的扣税协议。</a:t>
            </a:r>
            <a:endParaRPr lang="zh-CN" altLang="en-US" sz="1600"/>
          </a:p>
          <a:p>
            <a:pPr indent="0" fontAlgn="auto">
              <a:lnSpc>
                <a:spcPct val="15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rPr>
              <a:t>（五）企业核税</a:t>
            </a:r>
            <a:endParaRPr lang="zh-CN" altLang="en-US" sz="1600"/>
          </a:p>
          <a:p>
            <a:pPr indent="4064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需要准备的材料有：营业执照、开户许可证、法人身份证、股东身份证、公章、财务章、扣税协议、CA 证书、租赁协议、租赁发票、办税员身份证。这里需要特别说明，创业者在创办和经营企业的过程中，必须了解和遵守有关的法律法规。与创业有关的法律主要包括专利法、商标法、著作权法、反不正当竞争法、合同法、产品质量法、劳动法等。</a:t>
            </a:r>
            <a:endParaRPr lang="zh-CN" altLang="en-US"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976755"/>
            <a:ext cx="12192000" cy="370586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新企业创办的注意事项</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354455" y="2479675"/>
            <a:ext cx="8587740" cy="2553335"/>
          </a:xfrm>
          <a:prstGeom prst="rect">
            <a:avLst/>
          </a:prstGeom>
          <a:noFill/>
        </p:spPr>
        <p:txBody>
          <a:bodyPr wrap="square" rtlCol="0" anchor="t">
            <a:spAutoFit/>
          </a:bodyPr>
          <a:p>
            <a:pPr indent="0" fontAlgn="auto">
              <a:lnSpc>
                <a:spcPct val="20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（一）以市场为导向，对企业产品进行分析论证</a:t>
            </a:r>
            <a:endPar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indent="0" fontAlgn="auto">
              <a:lnSpc>
                <a:spcPct val="20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（二）以人为本，广纳人才</a:t>
            </a:r>
            <a:endPar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indent="0" fontAlgn="auto">
              <a:lnSpc>
                <a:spcPct val="20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（三）多筹集资金，策划企业规模</a:t>
            </a:r>
            <a:endPar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indent="0" fontAlgn="auto">
              <a:lnSpc>
                <a:spcPct val="20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（四）强化企业管理，提高企业竞争力</a:t>
            </a:r>
            <a:endPar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indent="0" fontAlgn="auto">
              <a:lnSpc>
                <a:spcPct val="200000"/>
              </a:lnSpc>
              <a:spcBef>
                <a:spcPts val="0"/>
              </a:spcBef>
              <a:spcAft>
                <a:spcPts val="0"/>
              </a:spcAft>
              <a:buFont typeface="BatangChe" panose="02030609000101010101" charset="-127"/>
              <a:buNone/>
            </a:pPr>
            <a:r>
              <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（五）励精图治开拓创新，确保企业持久发展</a:t>
            </a:r>
            <a:endParaRPr lang="zh-CN" altLang="en-US" sz="16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880110" y="1017270"/>
            <a:ext cx="10431780" cy="5391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rIns="144145" rtlCol="0" anchor="ctr"/>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企业运转起来之后，企业主将承担非常繁重的日常经营管理工作。不同的企业其日常业务活动会有差异，但不论什么企业，以下八项日常工作都是必不可少的。</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（1）管理员工。对于员工，一要树立其团队意识，提高员工的积极性、工作质量和生产效率；二要重视员工培训，让员工学到新的、更好的工作方法，体现企业的关爱；三要保障员工安全，关心员工的健康。</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（2）采购和存货管理。不要依赖一个供货商，要货比三家。企业要对原材料、商品等存货建立验收、保管、领用、盘点等制度，保证存货的安全。</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（3）生产管理。从生产什么、何处生产、何时生产、如何生产、生产数量、生产质量等六个方面组织生产。</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（4）促销。促销可以使顾客更好地了解产品和服务。常见的促销手段有利用广告宣传、公共关系、营业推广、人员推销等。要根据企业的实际情况，选择最适合的促销方式。</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（5）掌握和控制成本。清查成本有利于制定价格和盈利水平。依据财务会计系统，掌握成本构成及变化，及时采取控制措施。</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（6）制定价格。依据成本，结合市场需求情况制定合理的价格。这样既能产生利润，又能保证竞争力。</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7）业务记录。做好业务记录，有助于你决策，有利于以下九个方面工作的开展：控制现金；控制赊账；随时了解负债情况；控制库存量；了解员工动态；掌握固定资产状况；了解企业的经营情况；上缴税款；制订计划。无论有无专职会计，企业主都应学习简单记账方法，记载以下六项内容：收入的资金、支出的资金、债权人、债务人、资产和库存、员工。</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（8）组织办公室的工作。办公室是企业的信息中心和综合管理部门。要购买办公用品、设备，接待来访者，收发文件等。</a:t>
            </a:r>
            <a:endParaRPr kumimoji="0" lang="zh-CN" altLang="en-US" sz="1600"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559625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第二节　新创企业的日常活动与管理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7396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新创企业的管理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381000" y="1901190"/>
            <a:ext cx="11431270" cy="4570730"/>
          </a:xfrm>
          <a:prstGeom prst="rect">
            <a:avLst/>
          </a:prstGeom>
          <a:noFill/>
        </p:spPr>
        <p:txBody>
          <a:bodyPr wrap="square" rtlCol="0" anchor="t">
            <a:spAutoFit/>
          </a:bodyPr>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企业制度建设是指企业围绕管理工作的科学化、规范化、程序化、标准化和系统化等所进行的一系列活动的总称，包括制度的建立、执行、修改、完善、责任追究等。企业制度建设一般分为如下八个步骤。</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（1）疏理。企业要对现有的制度进行全面的疏理，通过疏理确定本企业制度是否缺失、是否与上级规定相冲突、是否适应实际工作和管理的需要、是否可行等，从而确定需要制定和修改完善的制度。</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（2）调研。对需要制定和修改的制度进行广泛的调研，从而使制定和修改的制度更加适用于企业。</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（3）策划。召开由不同人员参加的会议听取意见，汇总大家意见后由主办部门拿出制定或修改制度的具体意见和方案。</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（4）建立。方案确定后，职能部门要根据上级的规定、企业的实际及领导的要求，安排专人负责起草或修改制度，及时制定出规范合理具有可操作性的制度。</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（5）审查。对制定或修改完成的各类制度要召开相关会议（如职代会、总经理办公会等）对制度的合法性、规范性、有效性和可操作性等方面进行审查。</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（6）发布。对审查通过的制度以文件形式进行发布。</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（7）执行。确保发布的各项制度及时、准确、全面，执行到位。</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（8）修改完善。针对制度执行过程中出现的新情况、新问题以及上级的新要求及时地进行修改完善，使制度始终保持在适用状态。</a:t>
            </a:r>
            <a:endParaRPr lang="zh-CN" altLang="en-US" sz="1600"/>
          </a:p>
        </p:txBody>
      </p:sp>
      <p:sp>
        <p:nvSpPr>
          <p:cNvPr id="3" name="文本框 2"/>
          <p:cNvSpPr txBox="1"/>
          <p:nvPr/>
        </p:nvSpPr>
        <p:spPr>
          <a:xfrm>
            <a:off x="702945" y="1188085"/>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（一）新创企业制度建设</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2519045"/>
            <a:ext cx="12192000" cy="24847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新创企业的管理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393065" y="3315335"/>
            <a:ext cx="4867275" cy="1370965"/>
          </a:xfrm>
          <a:prstGeom prst="rect">
            <a:avLst/>
          </a:prstGeom>
          <a:noFill/>
        </p:spPr>
        <p:txBody>
          <a:bodyPr wrap="square" rtlCol="0" anchor="t">
            <a:spAutoFit/>
          </a:bodyPr>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新创企业由于通常不具备成熟企业运行良好的管理制度、高度认同的组织文化和合理流动的人力资源等必要因素，容易陷入各种各样的风险中。这些风险既有外部风险，又有内部风险，如图11-4 所示。</a:t>
            </a:r>
            <a:endParaRPr lang="zh-CN" altLang="en-US" sz="1600"/>
          </a:p>
        </p:txBody>
      </p:sp>
      <p:sp>
        <p:nvSpPr>
          <p:cNvPr id="3" name="文本框 2"/>
          <p:cNvSpPr txBox="1"/>
          <p:nvPr/>
        </p:nvSpPr>
        <p:spPr>
          <a:xfrm>
            <a:off x="393065" y="2709545"/>
            <a:ext cx="482028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（二）新创企业的生存风险管理</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pic>
        <p:nvPicPr>
          <p:cNvPr id="5" name="图片 4"/>
          <p:cNvPicPr>
            <a:picLocks noChangeAspect="1"/>
          </p:cNvPicPr>
          <p:nvPr/>
        </p:nvPicPr>
        <p:blipFill>
          <a:blip r:embed="rId1"/>
          <a:srcRect l="13429" t="14120" r="18942" b="8117"/>
          <a:stretch>
            <a:fillRect/>
          </a:stretch>
        </p:blipFill>
        <p:spPr>
          <a:xfrm>
            <a:off x="5617210" y="1391920"/>
            <a:ext cx="6574790" cy="47396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1270" y="1496060"/>
            <a:ext cx="12192000" cy="503047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新创企业的管理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48030" y="1635760"/>
            <a:ext cx="10725150" cy="4890770"/>
          </a:xfrm>
          <a:prstGeom prst="rect">
            <a:avLst/>
          </a:prstGeom>
          <a:noFill/>
        </p:spPr>
        <p:txBody>
          <a:bodyPr wrap="square" rtlCol="0" anchor="t">
            <a:spAutoFit/>
          </a:bodyPr>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1. 市场风险对策</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企业收益来源于市场需求，初创期企业更需要密切关注行业动态，对行业前景与市场状况进行深入细致的调查，做出准确结论，正确选择最适合的目标市场，并追踪客户的需求变动，及时响应，以满足客户需求。对于资源缺口方面，不把所有的鸡蛋放在一个篮子里，多寻找资源供应商，提高自身抗“敲竹杠”的能力。企业的技术变革同样源于市场需求，在投入各类资源进行技术创新与改造时，必须保证变革的方向与行业发展和消费者需求变化趋势相一致，并加大创新力度，比竞争对手提前进入目标市场，提高竞争优势，引领行业发展。</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2. 团队风险对策</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处理新创企业面临的团队破裂风险需要在管理制度和管理艺术方面下功夫。一方面，要通过建立合理的收益共享机制、差异化激励机制、信息传递机制、学习机制和奖罚机制等刚性制度对团队成员的行为进行约束，保障实施激励和保障制度运行的长效性。只有成套成熟的制度保证才能使新创企业保有高效运转的团队，快速进入健康发展的轨道。</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另一方面，人作为复杂性的个体，管理人员需要具有艺术性，根据不同的个体特征采取不同的管理策略。有的团队领导者对于团队成员的激励，仅仅依靠物质，久而久之，就有可能造成“欲壑难填”，或是单纯物质奖励带来的“归属感缺失”“情绪失落”等；有的团队领导者则强调所谓的“精神力量”“奉献意识”和“亲密关系”，忽视了物质奖励，导致对于团队成员激励的不可持续性。这就是说，对于整个团队而言，团队领导者需要审慎对待每一个个体，依其不同采用针对性的管理策略。</a:t>
            </a:r>
            <a:endParaRPr lang="zh-CN" altLang="en-US" sz="1600"/>
          </a:p>
        </p:txBody>
      </p:sp>
      <p:sp>
        <p:nvSpPr>
          <p:cNvPr id="3" name="文本框 2"/>
          <p:cNvSpPr txBox="1"/>
          <p:nvPr/>
        </p:nvSpPr>
        <p:spPr>
          <a:xfrm>
            <a:off x="748030" y="1075055"/>
            <a:ext cx="1069784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面对风险应如何正确应对呢？以下是面对市场风险、团队风险、财务风险、法律风险的一些基本建议。</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1270" y="1496060"/>
            <a:ext cx="12192000" cy="503047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79336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新创企业的管理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748030" y="1635760"/>
            <a:ext cx="10725150" cy="5210810"/>
          </a:xfrm>
          <a:prstGeom prst="rect">
            <a:avLst/>
          </a:prstGeom>
          <a:noFill/>
        </p:spPr>
        <p:txBody>
          <a:bodyPr wrap="square" rtlCol="0" anchor="t">
            <a:spAutoFit/>
          </a:bodyPr>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3. 财务风险对策</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企业需要在资金管理上注意开源节流，建立健全财务管理制度，保障财务、会计信息的完整性、准确性、客观性与有效性，在保证企业运营与发展的前提下，对资金的使用进行合理规划，控制资金流量与周转期，缩短应收账款周转期以保持良好的资产流动性。创业企业应降低整体资产中固定资产的比重，这样就可以大大降低产品中固定成本所占的比重，降低企业的经营风险和财务风险。另外，企业还需要积极拓宽融资渠道，包括银行贷款、风险投资或其他类型的合作。初创期企业具有高风险、高回报的特性，是风险投资商最热衷的投资时段，根据企业状况，合理引入风险投资，既可以为企业发展提供资金保障，又可以为风险投资商带来丰厚回报。最后，遴选更具有岗位胜任力的专业财务人士进入企业，保证企业的财务工作健康发展。</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4. 法律风险对策</a:t>
            </a:r>
            <a:endParaRPr lang="zh-CN" altLang="en-US" sz="1600"/>
          </a:p>
          <a:p>
            <a:pPr indent="4064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1740828767"/>
                </a:ext>
              </a:extLst>
            </a:pPr>
            <a:r>
              <a:rPr lang="zh-CN" altLang="en-US" sz="1600"/>
              <a:t>第一，新创企业必须具备将企业经营法制化的观念，培养法律风险意识，养成重大决策咨询律师、合法经营的习惯。第二，创业者必须厘清新创企业与政府及职能部门之间的关系，避免依赖和迷信政治资源。第三，创业者需建立针对刑事、民事和经营管理过程中的法律风险防范机制，要具有相对具体的预案，以应付外部环境恶化，如金融危机爆发、银根吃紧、债务恶化等，主要针对企业产权结构、公司治理结构、合同管理体系、财务、知识产权、投融资等领域建立法律风险防范机制。第四，创业者虽然要在商业领域打破常规，但却要在法律领域遵守法律准则。第五，坚持理性经营和长远战略，避免急功近利，牺牲企业长期目标。第六，新创企业需要定期进行法律风险评估，审查企业内部各种结构、环节和业务流程中的法律风险，做到防患于未然。</a:t>
            </a:r>
            <a:endParaRPr lang="zh-CN" altLang="en-US" sz="1600"/>
          </a:p>
        </p:txBody>
      </p:sp>
      <p:sp>
        <p:nvSpPr>
          <p:cNvPr id="3" name="文本框 2"/>
          <p:cNvSpPr txBox="1"/>
          <p:nvPr/>
        </p:nvSpPr>
        <p:spPr>
          <a:xfrm>
            <a:off x="748030" y="1075055"/>
            <a:ext cx="1069784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面对风险应如何正确应对呢？以下是面对市场风险、团队风险、财务风险、法律风险的一些基本建议。</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4519930"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第十一章　创办新企业</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61175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一名杂工一年赚了50 万元</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6664325" cy="224917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他是一个失败者、说谎的人、商场上的逃兵，没有人把他放在眼内，因为他根本没有与人争胜的条件。那么，苏宏达如何出人头地，没有本钱地创业，在成功的大道上遥遥领先，使公司每年赚取的利润超过50 万元呢？苏宏达算不上年少有为，他35 岁时，仍是工厂的一名杂工，每月收入仅可维持一家三口的生活，还需要妻子替人家做些零散的缝纫工作，帮补家计。35 岁，是宏达生命的转折点。一天，他经过家附近的地产经纪公司，发觉里面的职员在打瞌睡。虽然那时楼宇买卖情况热闹，偏偏就只有那个地产公司一片冷清，门口张贴的楼宇资料也是寥寥可数，还附出公司的转让消息。宏达突然灵机一动，认为这是不可多得的好机会，虽然他没有足够的金钱搞一些小生意，但岳母颇有积蓄，他决定跟她好好商量。开始经营业务的时候，他把顾客介绍费降至最低，只抽取其半成佣金。</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4519930"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第十一章　创办新企业</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61175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一名杂工一年赚了50 万元</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6664325" cy="105029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另外，他采取“死缠烂打”的政策，不怕浪费唇舌，不断为上门的客户介绍适合他们的房子，不到最后一刻——对方终于找到自己理想的房子，他决不轻易放弃。很多顾客前来地产公司想购买房屋，其实心中也没有什么主意，如果推销者懂得抓住他们的心理弱点，诚心诚意为他们服务，顾客自然会一切依赖你，不愿再跑到别家地产公司选购了。</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新企业的创建</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094105" y="1588135"/>
            <a:ext cx="4620895" cy="583565"/>
          </a:xfrm>
          <a:prstGeom prst="rect">
            <a:avLst/>
          </a:prstGeom>
          <a:noFill/>
        </p:spPr>
        <p:txBody>
          <a:bodyPr wrap="square" rtlCol="0">
            <a:spAutoFit/>
          </a:bodyPr>
          <a:lstStyle/>
          <a:p>
            <a:pPr algn="l"/>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选择企业的组织形式</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094105" y="2418080"/>
            <a:ext cx="5001895" cy="3289300"/>
          </a:xfrm>
          <a:prstGeom prst="rect">
            <a:avLst/>
          </a:prstGeom>
          <a:noFill/>
        </p:spPr>
        <p:txBody>
          <a:bodyPr wrap="square" lIns="91423" tIns="45712" rIns="91423" bIns="45712" rtlCol="0">
            <a:spAutoFit/>
          </a:bodyPr>
          <a:lstStyle/>
          <a:p>
            <a:pPr lvl="0"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在市场经济条件下，企业是法律上和经济上独立的经济实体。任何一个企业都要依法建立。投资人在创建一个企业时，会面临企业的法律形式选择问题。企业的法律形式分为三种：个人独资企业、合伙企业、公司制企业。</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者新创办的企业一般都是小型企业，从工商部门的统计数据来看，个体工商户、个人独资企业、合伙企业、有限责任公司四种企业形式是我国当前创办企业最常见的企业法律形式。对于大学生创业，登记注册的企业法律形式基本上也就以上四种。</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（一）个体工商户</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1088390" y="1643380"/>
            <a:ext cx="9934575" cy="2011045"/>
          </a:xfrm>
          <a:prstGeom prst="rect">
            <a:avLst/>
          </a:prstGeom>
        </p:spPr>
        <p:txBody>
          <a:bodyPr wrap="square">
            <a:spAutoFit/>
          </a:bodyPr>
          <a:lstStyle/>
          <a:p>
            <a:pPr lvl="0" indent="406400" algn="just" fontAlgn="auto">
              <a:lnSpc>
                <a:spcPct val="130000"/>
              </a:lnSpc>
              <a:spcBef>
                <a:spcPts val="0"/>
              </a:spcBef>
              <a:spcAft>
                <a:spcPts val="0"/>
              </a:spcAft>
              <a:defRPr/>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公民在法律允许的范围内，依法经核准登记，从事工商业活动的为个体工商户。个体工商户的字号名称在申请登记管辖机关范围内同一行业中不得重名。个体工商户的字号名称一般应体现所属行业，字号名称前冠以区县地点，直接冠市名的须经市级工商行政管理部门核准后方可使用。个体工商户可以个人经营，也可以家庭经营。个人经营的，以个人全部财产承担民事责任；家庭经营的，以家庭全部财产承担民事责任。除以上形式外，个体工商户也可以个人合伙形式经营，即由两个以上公民自愿组成，共同出资，共同劳动经营，但从业人数不得超过8人。</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2" name="图片 1"/>
          <p:cNvPicPr>
            <a:picLocks noChangeAspect="1"/>
          </p:cNvPicPr>
          <p:nvPr/>
        </p:nvPicPr>
        <p:blipFill>
          <a:blip r:embed="rId1"/>
          <a:stretch>
            <a:fillRect/>
          </a:stretch>
        </p:blipFill>
        <p:spPr>
          <a:xfrm>
            <a:off x="7240270" y="3654425"/>
            <a:ext cx="3782695" cy="26581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（二）个人独资企业</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1088390" y="2743200"/>
            <a:ext cx="4327525" cy="1691005"/>
          </a:xfrm>
          <a:prstGeom prst="rect">
            <a:avLst/>
          </a:prstGeom>
        </p:spPr>
        <p:txBody>
          <a:bodyPr wrap="square">
            <a:spAutoFit/>
          </a:bodyPr>
          <a:lstStyle/>
          <a:p>
            <a:pPr lvl="0" indent="406400" algn="just" fontAlgn="auto">
              <a:lnSpc>
                <a:spcPct val="130000"/>
              </a:lnSpc>
              <a:spcBef>
                <a:spcPts val="0"/>
              </a:spcBef>
              <a:spcAft>
                <a:spcPts val="0"/>
              </a:spcAft>
              <a:defRPr/>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个人独资企业是指依照《中华人民共和国个人独资企业法》规定，在中国境内设立，由一个自然人投资，财产为投资人个人所有，投资人以其个人财产对企业债务承担无限责任的经营实体。</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3" name="图片 2"/>
          <p:cNvPicPr>
            <a:picLocks noChangeAspect="1"/>
          </p:cNvPicPr>
          <p:nvPr/>
        </p:nvPicPr>
        <p:blipFill>
          <a:blip r:embed="rId1"/>
          <a:stretch>
            <a:fillRect/>
          </a:stretch>
        </p:blipFill>
        <p:spPr>
          <a:xfrm>
            <a:off x="5833745" y="1598295"/>
            <a:ext cx="5248275" cy="36607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（三）合伙企业</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1088390" y="2743200"/>
            <a:ext cx="4327525" cy="1691005"/>
          </a:xfrm>
          <a:prstGeom prst="rect">
            <a:avLst/>
          </a:prstGeom>
        </p:spPr>
        <p:txBody>
          <a:bodyPr wrap="square">
            <a:spAutoFit/>
          </a:bodyPr>
          <a:lstStyle/>
          <a:p>
            <a:pPr lvl="0" indent="406400" algn="just" fontAlgn="auto">
              <a:lnSpc>
                <a:spcPct val="130000"/>
              </a:lnSpc>
              <a:spcBef>
                <a:spcPts val="0"/>
              </a:spcBef>
              <a:spcAft>
                <a:spcPts val="0"/>
              </a:spcAft>
              <a:defRPr/>
              <a:extLst>
                <a:ext uri="{35155182-B16C-46BC-9424-99874614C6A1}">
                  <wpsdc:indentchars xmlns:wpsdc="http://www.wps.cn/officeDocument/2017/drawingmlCustomData" val="200" checksum="1740828767"/>
                </a:ext>
              </a:extLst>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合伙企业是指依照《中华人民共和国合伙企业法》在中国境内设立的，由各合伙人订立合伙协议，共同出资、合伙经营、共享收益、共担风险，并对合伙企业债务承担无限连带责任的营利性组织（图11-3）</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pic>
        <p:nvPicPr>
          <p:cNvPr id="2" name="图片 1"/>
          <p:cNvPicPr>
            <a:picLocks noChangeAspect="1"/>
          </p:cNvPicPr>
          <p:nvPr/>
        </p:nvPicPr>
        <p:blipFill>
          <a:blip r:embed="rId1"/>
          <a:stretch>
            <a:fillRect/>
          </a:stretch>
        </p:blipFill>
        <p:spPr>
          <a:xfrm>
            <a:off x="5783580" y="1444625"/>
            <a:ext cx="5800090" cy="42887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5418</Words>
  <Application>WPS 演示</Application>
  <PresentationFormat>宽屏</PresentationFormat>
  <Paragraphs>204</Paragraphs>
  <Slides>21</Slides>
  <Notes>25</Notes>
  <HiddenSlides>0</HiddenSlides>
  <MMClips>1</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21</vt:i4>
      </vt:variant>
    </vt:vector>
  </HeadingPairs>
  <TitlesOfParts>
    <vt:vector size="50"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字魂59号-创粗黑</vt:lpstr>
      <vt:lpstr>Arial Unicode MS</vt:lpstr>
      <vt:lpstr>Calibri Light</vt:lpstr>
      <vt:lpstr>Calibri</vt:lpstr>
      <vt:lpstr>等线</vt:lpstr>
      <vt:lpstr>楷体_GB2312</vt:lpstr>
      <vt:lpstr>BatangChe</vt:lpstr>
      <vt:lpstr>Lato</vt:lpstr>
      <vt:lpstr>Gill Sans</vt:lpstr>
      <vt:lpstr>Lato</vt:lpstr>
      <vt:lpstr>Source Sans Pro Light</vt:lpstr>
      <vt:lpstr>Lato Heavy</vt:lpstr>
      <vt:lpstr>Montserrat</vt:lpstr>
      <vt:lpstr>思源黑体 Medium</vt:lpstr>
      <vt:lpstr>華康圓體 Std W5</vt:lpstr>
      <vt:lpstr>Yu Gothic UI Semilight</vt:lpstr>
      <vt:lpstr>DFPYuanW5-GB5</vt:lpstr>
      <vt:lpstr>Gill Sans MT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26</cp:revision>
  <dcterms:created xsi:type="dcterms:W3CDTF">2019-11-11T11:40:00Z</dcterms:created>
  <dcterms:modified xsi:type="dcterms:W3CDTF">2020-02-21T05:47:03Z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